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76" r:id="rId3"/>
    <p:sldId id="277" r:id="rId4"/>
    <p:sldId id="273" r:id="rId5"/>
    <p:sldId id="275" r:id="rId6"/>
    <p:sldId id="278" r:id="rId7"/>
    <p:sldId id="265" r:id="rId8"/>
    <p:sldId id="257" r:id="rId9"/>
    <p:sldId id="258" r:id="rId10"/>
    <p:sldId id="259" r:id="rId11"/>
    <p:sldId id="260" r:id="rId12"/>
    <p:sldId id="261" r:id="rId13"/>
    <p:sldId id="269" r:id="rId14"/>
    <p:sldId id="266" r:id="rId15"/>
    <p:sldId id="262" r:id="rId16"/>
    <p:sldId id="263" r:id="rId17"/>
    <p:sldId id="267" r:id="rId18"/>
    <p:sldId id="264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D06D9-5411-41D7-8BE1-6F60AA2851FE}" type="datetimeFigureOut">
              <a:rPr lang="en-GB" smtClean="0"/>
              <a:t>15/10/2012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31159-C4DB-472E-97BF-2901C2E3A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958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5679FE-5696-4078-9569-F6612F3D2662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For over 30,000 people a week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9CC6-6FFC-4DFD-9469-4A7C0CEEBB8D}" type="datetimeFigureOut">
              <a:rPr lang="en-GB" smtClean="0"/>
              <a:pPr/>
              <a:t>15/10/2012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8A0C-76E6-4C5C-9F77-E4F8705D95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9CC6-6FFC-4DFD-9469-4A7C0CEEBB8D}" type="datetimeFigureOut">
              <a:rPr lang="en-GB" smtClean="0"/>
              <a:pPr/>
              <a:t>15/10/2012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8A0C-76E6-4C5C-9F77-E4F8705D95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9CC6-6FFC-4DFD-9469-4A7C0CEEBB8D}" type="datetimeFigureOut">
              <a:rPr lang="en-GB" smtClean="0"/>
              <a:pPr/>
              <a:t>15/10/2012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8A0C-76E6-4C5C-9F77-E4F8705D95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A2BE4-4E6E-4782-84E0-A7963E7B61E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FBA8A-0EA8-44B0-B77C-C6A70F25D77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E692D-0980-41AE-A053-8694BC8ED6B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4B084-09FB-4A8A-A323-DC86BC39EC5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0E50F-EEB0-4E01-9DC6-200749B33D2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CB5D2-43C8-4F43-9317-B9E1B54D224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E6B40-CE7A-47AC-BCF2-015A2AC9DA8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64991-6961-4FF3-B743-82746784877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9CC6-6FFC-4DFD-9469-4A7C0CEEBB8D}" type="datetimeFigureOut">
              <a:rPr lang="en-GB" smtClean="0"/>
              <a:pPr/>
              <a:t>15/10/2012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8A0C-76E6-4C5C-9F77-E4F8705D95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B9EC8-14CB-4E44-93EA-10DC6FF544B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B650D-8D81-49A5-8A6F-280A635386F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7656F-E8EA-4FDF-B747-F7CCEDD84BD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9CC6-6FFC-4DFD-9469-4A7C0CEEBB8D}" type="datetimeFigureOut">
              <a:rPr lang="en-GB" smtClean="0"/>
              <a:pPr/>
              <a:t>15/10/2012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8A0C-76E6-4C5C-9F77-E4F8705D95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9CC6-6FFC-4DFD-9469-4A7C0CEEBB8D}" type="datetimeFigureOut">
              <a:rPr lang="en-GB" smtClean="0"/>
              <a:pPr/>
              <a:t>15/10/2012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8A0C-76E6-4C5C-9F77-E4F8705D95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9CC6-6FFC-4DFD-9469-4A7C0CEEBB8D}" type="datetimeFigureOut">
              <a:rPr lang="en-GB" smtClean="0"/>
              <a:pPr/>
              <a:t>15/10/2012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8A0C-76E6-4C5C-9F77-E4F8705D95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9CC6-6FFC-4DFD-9469-4A7C0CEEBB8D}" type="datetimeFigureOut">
              <a:rPr lang="en-GB" smtClean="0"/>
              <a:pPr/>
              <a:t>15/10/2012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8A0C-76E6-4C5C-9F77-E4F8705D95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9CC6-6FFC-4DFD-9469-4A7C0CEEBB8D}" type="datetimeFigureOut">
              <a:rPr lang="en-GB" smtClean="0"/>
              <a:pPr/>
              <a:t>15/10/2012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8A0C-76E6-4C5C-9F77-E4F8705D95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9CC6-6FFC-4DFD-9469-4A7C0CEEBB8D}" type="datetimeFigureOut">
              <a:rPr lang="en-GB" smtClean="0"/>
              <a:pPr/>
              <a:t>15/10/2012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8A0C-76E6-4C5C-9F77-E4F8705D95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9CC6-6FFC-4DFD-9469-4A7C0CEEBB8D}" type="datetimeFigureOut">
              <a:rPr lang="en-GB" smtClean="0"/>
              <a:pPr/>
              <a:t>15/10/2012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8A0C-76E6-4C5C-9F77-E4F8705D95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89CC6-6FFC-4DFD-9469-4A7C0CEEBB8D}" type="datetimeFigureOut">
              <a:rPr lang="en-GB" smtClean="0"/>
              <a:pPr/>
              <a:t>15/10/2012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28A0C-76E6-4C5C-9F77-E4F8705D956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807650-0B9A-4118-B58A-9AFC211154E4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rect.gov.uk/en/CaringForSomeone/MoneyMatters/CarersAllowance/index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pcarersinfo.co.uk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rreyilc.org.uk/direct_payments/what_are_direct_payments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rect.gov.uk/en/DisabledPeople/HomeAndHousingOptions/YourHom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rreytelecar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rect.gov.uk/en/MoneyTaxAndBenefits/BenefitsTaxCreditsAndOtherSupport/index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rect.gov.uk/en/HomeAndCommunity/YourlocalcouncilandCouncilTa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rect.gov.uk/en/disabledpeople/motoringandtransport/dg_400106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349500"/>
            <a:ext cx="7797800" cy="1584325"/>
          </a:xfrm>
          <a:noFill/>
        </p:spPr>
        <p:txBody>
          <a:bodyPr/>
          <a:lstStyle/>
          <a:p>
            <a:pPr eaLnBrk="1" hangingPunct="1"/>
            <a:r>
              <a:rPr lang="en-GB" b="1" dirty="0" smtClean="0"/>
              <a:t> </a:t>
            </a:r>
            <a:r>
              <a:rPr lang="en-GB" sz="5400" b="1" dirty="0" smtClean="0"/>
              <a:t>Dementia Navigators</a:t>
            </a:r>
            <a:endParaRPr lang="en-GB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3575" y="4292600"/>
            <a:ext cx="5473700" cy="2163763"/>
          </a:xfrm>
          <a:noFill/>
        </p:spPr>
        <p:txBody>
          <a:bodyPr/>
          <a:lstStyle/>
          <a:p>
            <a:pPr algn="r" eaLnBrk="1" hangingPunct="1">
              <a:buFontTx/>
              <a:buNone/>
            </a:pPr>
            <a:r>
              <a:rPr lang="en-GB" b="1" dirty="0" smtClean="0">
                <a:solidFill>
                  <a:srgbClr val="4D4D4D"/>
                </a:solidFill>
              </a:rPr>
              <a:t>Judy Carole</a:t>
            </a:r>
          </a:p>
          <a:p>
            <a:pPr algn="r" eaLnBrk="1" hangingPunct="1">
              <a:buFontTx/>
              <a:buNone/>
            </a:pPr>
            <a:r>
              <a:rPr lang="en-GB" b="1" dirty="0" smtClean="0">
                <a:solidFill>
                  <a:srgbClr val="4D4D4D"/>
                </a:solidFill>
              </a:rPr>
              <a:t>Dementia Navigator</a:t>
            </a:r>
          </a:p>
          <a:p>
            <a:pPr algn="r" eaLnBrk="1" hangingPunct="1">
              <a:buFontTx/>
              <a:buNone/>
            </a:pPr>
            <a:r>
              <a:rPr lang="en-GB" b="1" dirty="0" smtClean="0">
                <a:solidFill>
                  <a:srgbClr val="4D4D4D"/>
                </a:solidFill>
              </a:rPr>
              <a:t>Dorking and South Mole Valley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900113" y="3860800"/>
            <a:ext cx="4751387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5400" b="1">
              <a:solidFill>
                <a:srgbClr val="009EE0"/>
              </a:solidFill>
            </a:endParaRPr>
          </a:p>
        </p:txBody>
      </p:sp>
      <p:pic>
        <p:nvPicPr>
          <p:cNvPr id="55302" name="Picture 6" descr="alzheimers_logo_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836613"/>
            <a:ext cx="2733675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Carer’s Allowance</a:t>
            </a:r>
            <a:b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Aged </a:t>
            </a:r>
            <a:r>
              <a:rPr lang="en-GB" dirty="0"/>
              <a:t>16 or over </a:t>
            </a:r>
            <a:endParaRPr lang="en-GB" dirty="0" smtClean="0"/>
          </a:p>
          <a:p>
            <a:r>
              <a:rPr lang="en-GB" dirty="0" smtClean="0"/>
              <a:t>Spend </a:t>
            </a:r>
            <a:r>
              <a:rPr lang="en-GB" dirty="0"/>
              <a:t>at least 35 hours a week caring for someone who is ill or disabled </a:t>
            </a:r>
            <a:endParaRPr lang="en-GB" dirty="0" smtClean="0"/>
          </a:p>
          <a:p>
            <a:r>
              <a:rPr lang="en-GB" dirty="0" smtClean="0"/>
              <a:t>The cared for needs to be </a:t>
            </a:r>
            <a:r>
              <a:rPr lang="en-GB" dirty="0"/>
              <a:t>in receipt of an Attendance Allowance or Disability Living Allowance at the middle or highest rate for personal care</a:t>
            </a:r>
          </a:p>
          <a:p>
            <a:pPr>
              <a:buNone/>
            </a:pPr>
            <a:r>
              <a:rPr lang="en-GB" dirty="0" smtClean="0">
                <a:hlinkClick r:id="rId2"/>
              </a:rPr>
              <a:t>http://www.direct.gov.uk/en/CaringForSomeone/MoneyMatters/CarersAllowance/index.htm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Services Referra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/>
              <a:t>referral to Social services  for an appropriate </a:t>
            </a:r>
            <a:r>
              <a:rPr lang="en-GB" dirty="0" smtClean="0"/>
              <a:t>assessment (care or financial)</a:t>
            </a:r>
          </a:p>
          <a:p>
            <a:r>
              <a:rPr lang="en-GB" dirty="0" smtClean="0"/>
              <a:t>Will be </a:t>
            </a:r>
            <a:r>
              <a:rPr lang="en-GB" dirty="0"/>
              <a:t>either sent by </a:t>
            </a:r>
            <a:r>
              <a:rPr lang="en-GB" dirty="0" smtClean="0"/>
              <a:t>post </a:t>
            </a:r>
          </a:p>
          <a:p>
            <a:r>
              <a:rPr lang="en-GB" dirty="0" smtClean="0"/>
              <a:t>Or face to face depending on the circumstances of recipient</a:t>
            </a:r>
          </a:p>
          <a:p>
            <a:pPr>
              <a:buNone/>
            </a:pPr>
            <a:r>
              <a:rPr lang="en-GB" dirty="0" smtClean="0"/>
              <a:t> </a:t>
            </a:r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 Funding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If over the financial threshold, clients are classed as self funding</a:t>
            </a:r>
          </a:p>
          <a:p>
            <a:pPr>
              <a:buNone/>
            </a:pPr>
            <a:r>
              <a:rPr lang="en-GB" dirty="0" smtClean="0"/>
              <a:t>   Although they are still entitled to a social care assessment</a:t>
            </a:r>
          </a:p>
          <a:p>
            <a:r>
              <a:rPr lang="en-GB" dirty="0" smtClean="0"/>
              <a:t>Referral to Domiciliary Care Agencies</a:t>
            </a:r>
          </a:p>
          <a:p>
            <a:r>
              <a:rPr lang="en-GB" dirty="0" smtClean="0"/>
              <a:t>Crossroads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Intervention and Prevention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Services One Off Payment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Social </a:t>
            </a:r>
            <a:r>
              <a:rPr lang="en-GB" dirty="0"/>
              <a:t>Services </a:t>
            </a:r>
            <a:r>
              <a:rPr lang="en-GB" dirty="0" smtClean="0"/>
              <a:t>able to give up to  </a:t>
            </a:r>
            <a:r>
              <a:rPr lang="en-GB" dirty="0"/>
              <a:t>£1000 one off payment  on an annual </a:t>
            </a:r>
            <a:r>
              <a:rPr lang="en-GB" dirty="0" smtClean="0"/>
              <a:t>basis, </a:t>
            </a:r>
            <a:r>
              <a:rPr lang="en-GB" dirty="0"/>
              <a:t>after </a:t>
            </a:r>
            <a:r>
              <a:rPr lang="en-GB" dirty="0" smtClean="0"/>
              <a:t>carer’s assessment, </a:t>
            </a:r>
            <a:r>
              <a:rPr lang="en-GB" dirty="0"/>
              <a:t>for the carer to </a:t>
            </a:r>
            <a:r>
              <a:rPr lang="en-GB" dirty="0" smtClean="0"/>
              <a:t>assist in  supporting </a:t>
            </a:r>
            <a:r>
              <a:rPr lang="en-GB" dirty="0"/>
              <a:t>the person with </a:t>
            </a:r>
            <a:r>
              <a:rPr lang="en-GB" dirty="0" smtClean="0"/>
              <a:t>dementia</a:t>
            </a:r>
            <a:r>
              <a:rPr lang="en-GB" dirty="0"/>
              <a:t> </a:t>
            </a:r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GP Carers Break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GP carer breaks payment NHS funded </a:t>
            </a:r>
          </a:p>
          <a:p>
            <a:r>
              <a:rPr lang="en-GB" dirty="0" smtClean="0"/>
              <a:t>GP has to make the decision that having a break would benefit the carer’s health</a:t>
            </a:r>
          </a:p>
          <a:p>
            <a:r>
              <a:rPr lang="en-GB" dirty="0" smtClean="0"/>
              <a:t>Break in a broad sense of the word - can be used to buy a computer</a:t>
            </a:r>
          </a:p>
          <a:p>
            <a:r>
              <a:rPr lang="en-GB" dirty="0" smtClean="0"/>
              <a:t>Up to £500 not means tested once a year </a:t>
            </a:r>
          </a:p>
          <a:p>
            <a:r>
              <a:rPr lang="en-GB" dirty="0" smtClean="0"/>
              <a:t>SILC appropriate the money</a:t>
            </a:r>
          </a:p>
          <a:p>
            <a:pPr>
              <a:buNone/>
            </a:pPr>
            <a:r>
              <a:rPr lang="en-GB" u="sng" dirty="0" smtClean="0">
                <a:hlinkClick r:id="rId2"/>
              </a:rPr>
              <a:t>www.gpcarersinfo.co.uk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Carer’s Support Fund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Funded through the local carer support group.  For those not eligible for social services involvement for whatever reason, but are desperate to get support</a:t>
            </a:r>
          </a:p>
          <a:p>
            <a:r>
              <a:rPr lang="en-GB" dirty="0" smtClean="0"/>
              <a:t>Up to £500</a:t>
            </a:r>
          </a:p>
          <a:p>
            <a:r>
              <a:rPr lang="en-GB" dirty="0" smtClean="0"/>
              <a:t>Fund made available through SILC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>
                <a:hlinkClick r:id="rId2"/>
              </a:rPr>
              <a:t>http://www.surreyilc.org.uk/direct_payments/what_are_direct_payments/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Disabilities Facilities Grant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a grant that can be used to give  better freedom of movement in and around the home and/or to provide essential facilities within it.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>
                <a:hlinkClick r:id="rId2"/>
              </a:rPr>
              <a:t>http://www.direct.gov.uk/en/DisabledPeople/HomeAndHousingOptions/YourHome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Telecare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/>
          <a:lstStyle/>
          <a:p>
            <a:r>
              <a:rPr lang="en-GB" dirty="0" smtClean="0"/>
              <a:t>A range of equipment designed to assist vulnerable people to live more independently by monitoring safety around the home. For example:</a:t>
            </a:r>
          </a:p>
          <a:p>
            <a:r>
              <a:rPr lang="en-GB" dirty="0" smtClean="0"/>
              <a:t>Community alarm</a:t>
            </a:r>
          </a:p>
          <a:p>
            <a:r>
              <a:rPr lang="en-GB" dirty="0" smtClean="0"/>
              <a:t>Bed sensors</a:t>
            </a:r>
          </a:p>
          <a:p>
            <a:r>
              <a:rPr lang="en-GB" dirty="0" smtClean="0"/>
              <a:t>Gas detector </a:t>
            </a:r>
          </a:p>
          <a:p>
            <a:r>
              <a:rPr lang="en-GB" dirty="0" smtClean="0"/>
              <a:t>Fall detector</a:t>
            </a:r>
          </a:p>
          <a:p>
            <a:pPr>
              <a:buNone/>
            </a:pPr>
            <a:r>
              <a:rPr lang="en-GB" dirty="0" smtClean="0">
                <a:hlinkClick r:id="rId2"/>
              </a:rPr>
              <a:t>http://www.surreytelecare.com/</a:t>
            </a:r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 and Care Support for People with Dementia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the Dementia Navigator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</p:spPr>
        <p:txBody>
          <a:bodyPr>
            <a:normAutofit fontScale="92500"/>
          </a:bodyPr>
          <a:lstStyle/>
          <a:p>
            <a:endParaRPr lang="en-GB" dirty="0" smtClean="0"/>
          </a:p>
          <a:p>
            <a:r>
              <a:rPr lang="en-GB" dirty="0" smtClean="0"/>
              <a:t>19 Part time Dementia Navigators across Surrey</a:t>
            </a:r>
          </a:p>
          <a:p>
            <a:r>
              <a:rPr lang="en-GB" dirty="0" smtClean="0"/>
              <a:t>Funded by Surrey County Council</a:t>
            </a:r>
          </a:p>
          <a:p>
            <a:r>
              <a:rPr lang="en-GB" dirty="0" smtClean="0"/>
              <a:t>Navigates the person with dementia and their carer from diagnosis to full time care</a:t>
            </a:r>
          </a:p>
          <a:p>
            <a:r>
              <a:rPr lang="en-GB" dirty="0" smtClean="0"/>
              <a:t>Helps maintain their independence and control over their lives</a:t>
            </a:r>
          </a:p>
          <a:p>
            <a:r>
              <a:rPr lang="en-GB" dirty="0" smtClean="0"/>
              <a:t>1:1 information and support for carers and people with dementia so they maintain  independence at home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Support groups for people with dementia </a:t>
            </a:r>
          </a:p>
          <a:p>
            <a:r>
              <a:rPr lang="en-GB" dirty="0" smtClean="0"/>
              <a:t>Support groups for carers and families </a:t>
            </a:r>
          </a:p>
          <a:p>
            <a:r>
              <a:rPr lang="en-GB" dirty="0" smtClean="0"/>
              <a:t>Guidance around benefits </a:t>
            </a:r>
          </a:p>
          <a:p>
            <a:r>
              <a:rPr lang="en-GB" dirty="0" smtClean="0"/>
              <a:t>On going practical and emotional support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491880" y="1052736"/>
            <a:ext cx="20647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Through:</a:t>
            </a: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772817"/>
            <a:ext cx="3890962" cy="4793084"/>
          </a:xfrm>
          <a:noFill/>
        </p:spPr>
        <p:txBody>
          <a:bodyPr/>
          <a:lstStyle/>
          <a:p>
            <a:pPr eaLnBrk="1" hangingPunct="1"/>
            <a:r>
              <a:rPr lang="en-GB" sz="2800" b="1" dirty="0" smtClean="0">
                <a:latin typeface="Calibri" pitchFamily="34" charset="0"/>
                <a:cs typeface="Calibri" pitchFamily="34" charset="0"/>
              </a:rPr>
              <a:t>Singing for the Brain</a:t>
            </a:r>
          </a:p>
          <a:p>
            <a:pPr eaLnBrk="1" hangingPunct="1"/>
            <a:r>
              <a:rPr lang="en-GB" sz="2800" b="1" dirty="0" smtClean="0">
                <a:latin typeface="Calibri" pitchFamily="34" charset="0"/>
                <a:cs typeface="Calibri" pitchFamily="34" charset="0"/>
              </a:rPr>
              <a:t>Carer Information Service</a:t>
            </a:r>
          </a:p>
          <a:p>
            <a:pPr eaLnBrk="1" hangingPunct="1"/>
            <a:r>
              <a:rPr lang="en-GB" sz="2800" b="1" dirty="0" smtClean="0">
                <a:latin typeface="Calibri" pitchFamily="34" charset="0"/>
                <a:cs typeface="Calibri" pitchFamily="34" charset="0"/>
              </a:rPr>
              <a:t>Support Groups for Carers</a:t>
            </a:r>
          </a:p>
          <a:p>
            <a:pPr eaLnBrk="1" hangingPunct="1"/>
            <a:r>
              <a:rPr lang="en-GB" sz="2800" b="1" dirty="0" smtClean="0">
                <a:latin typeface="Calibri" pitchFamily="34" charset="0"/>
                <a:cs typeface="Calibri" pitchFamily="34" charset="0"/>
              </a:rPr>
              <a:t>Day Centres</a:t>
            </a:r>
          </a:p>
          <a:p>
            <a:pPr eaLnBrk="1" hangingPunct="1"/>
            <a:r>
              <a:rPr lang="en-GB" sz="2800" b="1" dirty="0" smtClean="0">
                <a:latin typeface="Calibri" pitchFamily="34" charset="0"/>
                <a:cs typeface="Calibri" pitchFamily="34" charset="0"/>
              </a:rPr>
              <a:t>Dementia Cafes</a:t>
            </a:r>
          </a:p>
          <a:p>
            <a:pPr eaLnBrk="1" hangingPunct="1"/>
            <a:r>
              <a:rPr lang="en-GB" sz="2800" b="1" dirty="0" smtClean="0">
                <a:latin typeface="Calibri" pitchFamily="34" charset="0"/>
                <a:cs typeface="Calibri" pitchFamily="34" charset="0"/>
              </a:rPr>
              <a:t>Walking Group</a:t>
            </a:r>
          </a:p>
          <a:p>
            <a:pPr eaLnBrk="1" hangingPunct="1"/>
            <a:r>
              <a:rPr lang="en-GB" sz="2800" b="1" dirty="0" smtClean="0">
                <a:latin typeface="Calibri" pitchFamily="34" charset="0"/>
                <a:cs typeface="Calibri" pitchFamily="34" charset="0"/>
              </a:rPr>
              <a:t>Training</a:t>
            </a:r>
          </a:p>
          <a:p>
            <a:pPr eaLnBrk="1" hangingPunct="1"/>
            <a:endParaRPr lang="en-GB" sz="2800" b="1" dirty="0" smtClean="0">
              <a:solidFill>
                <a:schemeClr val="bg2"/>
              </a:solidFill>
              <a:latin typeface="FS Albert" pitchFamily="2" charset="0"/>
            </a:endParaRPr>
          </a:p>
          <a:p>
            <a:pPr eaLnBrk="1" hangingPunct="1">
              <a:buFontTx/>
              <a:buNone/>
            </a:pPr>
            <a:endParaRPr lang="en-GB" sz="2800" b="1" dirty="0" smtClean="0">
              <a:solidFill>
                <a:schemeClr val="bg2"/>
              </a:solidFill>
              <a:latin typeface="FS Albert" pitchFamily="2" charset="0"/>
            </a:endParaRPr>
          </a:p>
          <a:p>
            <a:pPr eaLnBrk="1" hangingPunct="1">
              <a:buFontTx/>
              <a:buNone/>
            </a:pPr>
            <a:endParaRPr lang="en-GB" sz="2800" b="1" dirty="0" smtClean="0">
              <a:latin typeface="FS Albert" pitchFamily="2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b="1" dirty="0" smtClean="0">
                <a:solidFill>
                  <a:schemeClr val="tx1"/>
                </a:solidFill>
                <a:latin typeface="FS Albert" pitchFamily="2" charset="0"/>
              </a:rPr>
              <a:t>What we offer in Surrey</a:t>
            </a:r>
          </a:p>
        </p:txBody>
      </p:sp>
      <p:pic>
        <p:nvPicPr>
          <p:cNvPr id="14340" name="Picture 4" descr="YT8P6271P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2708275"/>
            <a:ext cx="35052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image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333375"/>
            <a:ext cx="2362200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Available?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Attendance Allowance</a:t>
            </a:r>
            <a:b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When </a:t>
            </a:r>
            <a:r>
              <a:rPr lang="en-GB" dirty="0"/>
              <a:t>the  disability is severe enough to need help </a:t>
            </a:r>
            <a:r>
              <a:rPr lang="en-GB" dirty="0" smtClean="0"/>
              <a:t>in caring </a:t>
            </a:r>
            <a:r>
              <a:rPr lang="en-GB" dirty="0"/>
              <a:t>for yourself or </a:t>
            </a:r>
            <a:r>
              <a:rPr lang="en-GB" dirty="0" smtClean="0"/>
              <a:t>need someone </a:t>
            </a:r>
            <a:r>
              <a:rPr lang="en-GB" dirty="0"/>
              <a:t>to </a:t>
            </a:r>
            <a:r>
              <a:rPr lang="en-GB" dirty="0" smtClean="0"/>
              <a:t>supervise. Not </a:t>
            </a:r>
            <a:r>
              <a:rPr lang="en-GB" dirty="0"/>
              <a:t>means </a:t>
            </a:r>
            <a:r>
              <a:rPr lang="en-GB" dirty="0" smtClean="0"/>
              <a:t>tested, not taxed</a:t>
            </a:r>
            <a:endParaRPr lang="en-GB" dirty="0"/>
          </a:p>
          <a:p>
            <a:r>
              <a:rPr lang="en-GB" dirty="0"/>
              <a:t>Weekly Higher </a:t>
            </a:r>
            <a:r>
              <a:rPr lang="en-GB" dirty="0" smtClean="0"/>
              <a:t>rate  £</a:t>
            </a:r>
            <a:r>
              <a:rPr lang="en-GB" dirty="0"/>
              <a:t>77.45</a:t>
            </a:r>
          </a:p>
          <a:p>
            <a:r>
              <a:rPr lang="en-GB" dirty="0"/>
              <a:t>Weekly Lower </a:t>
            </a:r>
            <a:r>
              <a:rPr lang="en-GB" dirty="0" smtClean="0"/>
              <a:t>rate   £51.85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>
                <a:hlinkClick r:id="rId2"/>
              </a:rPr>
              <a:t>http://www.direct.gov.uk/en/MoneyTaxAndBenefits/BenefitsTaxCreditsAndOtherSupport/index.htm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Council Tax Disregard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Eligible </a:t>
            </a:r>
            <a:r>
              <a:rPr lang="en-GB" dirty="0"/>
              <a:t>for a Council Tax reduction of 25% if </a:t>
            </a:r>
            <a:r>
              <a:rPr lang="en-GB" dirty="0" smtClean="0"/>
              <a:t> </a:t>
            </a:r>
            <a:r>
              <a:rPr lang="en-GB" dirty="0"/>
              <a:t>living with another adult or </a:t>
            </a:r>
            <a:endParaRPr lang="en-GB" dirty="0" smtClean="0"/>
          </a:p>
          <a:p>
            <a:r>
              <a:rPr lang="en-GB" dirty="0" smtClean="0"/>
              <a:t>100</a:t>
            </a:r>
            <a:r>
              <a:rPr lang="en-GB" dirty="0"/>
              <a:t>% disregard if they live </a:t>
            </a:r>
            <a:r>
              <a:rPr lang="en-GB" dirty="0" smtClean="0"/>
              <a:t>alone </a:t>
            </a:r>
          </a:p>
          <a:p>
            <a:r>
              <a:rPr lang="en-GB" dirty="0" smtClean="0"/>
              <a:t>Need a doctor's certificate  states they're severely mentally impaired and entitled to Disability Living Allowance  or Attendance Allowance</a:t>
            </a:r>
          </a:p>
          <a:p>
            <a:pPr>
              <a:buNone/>
            </a:pPr>
            <a:r>
              <a:rPr lang="en-GB" dirty="0" smtClean="0">
                <a:hlinkClick r:id="rId2"/>
              </a:rPr>
              <a:t>http://www.direct.gov.uk/en/HomeAndCommunity/YourlocalcouncilandCouncilTax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 Badge</a:t>
            </a:r>
            <a:r>
              <a:rPr lang="en-GB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Eligible </a:t>
            </a:r>
            <a:r>
              <a:rPr lang="en-GB" dirty="0"/>
              <a:t>for a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Blue Badge  </a:t>
            </a:r>
            <a:r>
              <a:rPr lang="en-GB" dirty="0"/>
              <a:t>if </a:t>
            </a:r>
            <a:r>
              <a:rPr lang="en-GB" dirty="0" smtClean="0"/>
              <a:t>receiving </a:t>
            </a:r>
            <a:r>
              <a:rPr lang="en-GB" dirty="0"/>
              <a:t>the Higher Rate Disability Living Allowance but if </a:t>
            </a:r>
            <a:r>
              <a:rPr lang="en-GB" dirty="0" smtClean="0"/>
              <a:t>only in receipt of Attendance </a:t>
            </a:r>
            <a:r>
              <a:rPr lang="en-GB" dirty="0"/>
              <a:t>Allowance </a:t>
            </a:r>
            <a:r>
              <a:rPr lang="en-GB" dirty="0" smtClean="0"/>
              <a:t> have </a:t>
            </a:r>
            <a:r>
              <a:rPr lang="en-GB" dirty="0"/>
              <a:t>to prove there is a problem with </a:t>
            </a:r>
            <a:r>
              <a:rPr lang="en-GB" dirty="0" smtClean="0"/>
              <a:t>mobility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>
                <a:hlinkClick r:id="rId2"/>
              </a:rPr>
              <a:t>http://www.direct.gov.uk/en/disabledpeople/motoringandtransport/dg_4001061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</TotalTime>
  <Words>575</Words>
  <Application>Microsoft Office PowerPoint</Application>
  <PresentationFormat>On-screen Show (4:3)</PresentationFormat>
  <Paragraphs>91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Default Design</vt:lpstr>
      <vt:lpstr> Dementia Navigators</vt:lpstr>
      <vt:lpstr>Benefits and Care Support for People with Dementia</vt:lpstr>
      <vt:lpstr>Role of the Dementia Navigator</vt:lpstr>
      <vt:lpstr>PowerPoint Presentation</vt:lpstr>
      <vt:lpstr>What we offer in Surrey</vt:lpstr>
      <vt:lpstr>What is Available?</vt:lpstr>
      <vt:lpstr>Attendance Allowance </vt:lpstr>
      <vt:lpstr>Council Tax Disregard</vt:lpstr>
      <vt:lpstr>Blue Badge </vt:lpstr>
      <vt:lpstr>Carer’s Allowance </vt:lpstr>
      <vt:lpstr>Social Services Referral</vt:lpstr>
      <vt:lpstr>Self Funding</vt:lpstr>
      <vt:lpstr>Early Intervention and Prevention</vt:lpstr>
      <vt:lpstr>Social Services One Off Payment</vt:lpstr>
      <vt:lpstr>GP Carers Break</vt:lpstr>
      <vt:lpstr>Carer’s Support Fund</vt:lpstr>
      <vt:lpstr>Disabilities Facilities Grant</vt:lpstr>
      <vt:lpstr>Telecare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 and Care Support for People with Dementia</dc:title>
  <dc:creator>judy kauffmann</dc:creator>
  <cp:lastModifiedBy>Dell laptop</cp:lastModifiedBy>
  <cp:revision>39</cp:revision>
  <dcterms:created xsi:type="dcterms:W3CDTF">2012-10-11T12:37:36Z</dcterms:created>
  <dcterms:modified xsi:type="dcterms:W3CDTF">2012-10-15T14:30:19Z</dcterms:modified>
</cp:coreProperties>
</file>